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61" r:id="rId4"/>
    <p:sldId id="257" r:id="rId5"/>
    <p:sldId id="260" r:id="rId6"/>
    <p:sldId id="258" r:id="rId7"/>
    <p:sldId id="262" r:id="rId8"/>
    <p:sldId id="259" r:id="rId9"/>
    <p:sldId id="265" r:id="rId10"/>
    <p:sldId id="266" r:id="rId11"/>
    <p:sldId id="273" r:id="rId12"/>
    <p:sldId id="267" r:id="rId13"/>
    <p:sldId id="269" r:id="rId14"/>
    <p:sldId id="270" r:id="rId15"/>
    <p:sldId id="268" r:id="rId16"/>
    <p:sldId id="280" r:id="rId17"/>
    <p:sldId id="277" r:id="rId18"/>
    <p:sldId id="282" r:id="rId19"/>
    <p:sldId id="283" r:id="rId20"/>
    <p:sldId id="290" r:id="rId21"/>
    <p:sldId id="291" r:id="rId22"/>
    <p:sldId id="272" r:id="rId23"/>
    <p:sldId id="286" r:id="rId24"/>
    <p:sldId id="292" r:id="rId25"/>
    <p:sldId id="294" r:id="rId26"/>
    <p:sldId id="278" r:id="rId27"/>
    <p:sldId id="287" r:id="rId28"/>
    <p:sldId id="289" r:id="rId29"/>
    <p:sldId id="293" r:id="rId30"/>
    <p:sldId id="284" r:id="rId31"/>
    <p:sldId id="285" r:id="rId32"/>
    <p:sldId id="271" r:id="rId33"/>
    <p:sldId id="275" r:id="rId34"/>
    <p:sldId id="281" r:id="rId35"/>
    <p:sldId id="279" r:id="rId36"/>
    <p:sldId id="295" r:id="rId37"/>
    <p:sldId id="274" r:id="rId38"/>
    <p:sldId id="276" r:id="rId39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0271" autoAdjust="0"/>
    <p:restoredTop sz="94890" autoAdjust="0"/>
  </p:normalViewPr>
  <p:slideViewPr>
    <p:cSldViewPr>
      <p:cViewPr>
        <p:scale>
          <a:sx n="100" d="100"/>
          <a:sy n="100" d="100"/>
        </p:scale>
        <p:origin x="-2640" y="-72"/>
      </p:cViewPr>
      <p:guideLst>
        <p:guide orient="horz" pos="2880"/>
        <p:guide pos="216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38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940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030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109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487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011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621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376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679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77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594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317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emf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image" Target="../media/image82.emf"/><Relationship Id="rId7" Type="http://schemas.openxmlformats.org/officeDocument/2006/relationships/image" Target="../media/image86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11" Type="http://schemas.openxmlformats.org/officeDocument/2006/relationships/image" Target="../media/image90.png"/><Relationship Id="rId5" Type="http://schemas.openxmlformats.org/officeDocument/2006/relationships/image" Target="../media/image84.emf"/><Relationship Id="rId10" Type="http://schemas.openxmlformats.org/officeDocument/2006/relationships/image" Target="../media/image89.png"/><Relationship Id="rId4" Type="http://schemas.openxmlformats.org/officeDocument/2006/relationships/image" Target="../media/image83.emf"/><Relationship Id="rId9" Type="http://schemas.openxmlformats.org/officeDocument/2006/relationships/image" Target="../media/image8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emf"/><Relationship Id="rId4" Type="http://schemas.openxmlformats.org/officeDocument/2006/relationships/image" Target="../media/image93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emf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emf"/><Relationship Id="rId5" Type="http://schemas.openxmlformats.org/officeDocument/2006/relationships/image" Target="../media/image114.png"/><Relationship Id="rId4" Type="http://schemas.openxmlformats.org/officeDocument/2006/relationships/image" Target="../media/image113.emf"/><Relationship Id="rId9" Type="http://schemas.openxmlformats.org/officeDocument/2006/relationships/image" Target="../media/image1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9.png"/><Relationship Id="rId7" Type="http://schemas.openxmlformats.org/officeDocument/2006/relationships/image" Target="../media/image133.emf"/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10" Type="http://schemas.openxmlformats.org/officeDocument/2006/relationships/image" Target="../media/image136.emf"/><Relationship Id="rId4" Type="http://schemas.openxmlformats.org/officeDocument/2006/relationships/image" Target="../media/image130.png"/><Relationship Id="rId9" Type="http://schemas.openxmlformats.org/officeDocument/2006/relationships/image" Target="../media/image1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5" Type="http://schemas.openxmlformats.org/officeDocument/2006/relationships/image" Target="../media/image149.png"/><Relationship Id="rId10" Type="http://schemas.openxmlformats.org/officeDocument/2006/relationships/image" Target="../media/image154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9.emf"/><Relationship Id="rId7" Type="http://schemas.openxmlformats.org/officeDocument/2006/relationships/image" Target="../media/image163.emf"/><Relationship Id="rId2" Type="http://schemas.openxmlformats.org/officeDocument/2006/relationships/image" Target="../media/image1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emf"/><Relationship Id="rId5" Type="http://schemas.openxmlformats.org/officeDocument/2006/relationships/image" Target="../media/image161.emf"/><Relationship Id="rId4" Type="http://schemas.openxmlformats.org/officeDocument/2006/relationships/image" Target="../media/image160.emf"/><Relationship Id="rId9" Type="http://schemas.openxmlformats.org/officeDocument/2006/relationships/image" Target="../media/image1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emf"/><Relationship Id="rId4" Type="http://schemas.openxmlformats.org/officeDocument/2006/relationships/image" Target="../media/image1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2" Type="http://schemas.openxmlformats.org/officeDocument/2006/relationships/image" Target="../media/image17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openxmlformats.org/officeDocument/2006/relationships/image" Target="../media/image178.emf"/><Relationship Id="rId4" Type="http://schemas.openxmlformats.org/officeDocument/2006/relationships/image" Target="../media/image1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emf"/><Relationship Id="rId2" Type="http://schemas.openxmlformats.org/officeDocument/2006/relationships/image" Target="../media/image181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7" Type="http://schemas.openxmlformats.org/officeDocument/2006/relationships/image" Target="../media/image188.emf"/><Relationship Id="rId2" Type="http://schemas.openxmlformats.org/officeDocument/2006/relationships/image" Target="../media/image18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emf"/><Relationship Id="rId5" Type="http://schemas.openxmlformats.org/officeDocument/2006/relationships/image" Target="../media/image186.emf"/><Relationship Id="rId4" Type="http://schemas.openxmlformats.org/officeDocument/2006/relationships/image" Target="../media/image185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emf"/><Relationship Id="rId7" Type="http://schemas.openxmlformats.org/officeDocument/2006/relationships/image" Target="../media/image194.emf"/><Relationship Id="rId2" Type="http://schemas.openxmlformats.org/officeDocument/2006/relationships/image" Target="../media/image1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emf"/><Relationship Id="rId5" Type="http://schemas.openxmlformats.org/officeDocument/2006/relationships/image" Target="../media/image192.emf"/><Relationship Id="rId4" Type="http://schemas.openxmlformats.org/officeDocument/2006/relationships/image" Target="../media/image191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14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12" Type="http://schemas.openxmlformats.org/officeDocument/2006/relationships/image" Target="../media/image13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15" Type="http://schemas.openxmlformats.org/officeDocument/2006/relationships/image" Target="../media/image16.emf"/><Relationship Id="rId10" Type="http://schemas.openxmlformats.org/officeDocument/2006/relationships/image" Target="../media/image3.png"/><Relationship Id="rId4" Type="http://schemas.openxmlformats.org/officeDocument/2006/relationships/image" Target="../media/image8.emf"/><Relationship Id="rId9" Type="http://schemas.openxmlformats.org/officeDocument/2006/relationships/image" Target="../media/image13.emf"/><Relationship Id="rId14" Type="http://schemas.openxmlformats.org/officeDocument/2006/relationships/image" Target="../media/image1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emf"/><Relationship Id="rId3" Type="http://schemas.openxmlformats.org/officeDocument/2006/relationships/image" Target="../media/image24.emf"/><Relationship Id="rId12" Type="http://schemas.openxmlformats.org/officeDocument/2006/relationships/image" Target="../media/image29.emf"/><Relationship Id="rId17" Type="http://schemas.openxmlformats.org/officeDocument/2006/relationships/image" Target="../media/image34.emf"/><Relationship Id="rId2" Type="http://schemas.openxmlformats.org/officeDocument/2006/relationships/image" Target="../media/image23.emf"/><Relationship Id="rId16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8.emf"/><Relationship Id="rId5" Type="http://schemas.openxmlformats.org/officeDocument/2006/relationships/image" Target="../media/image26.emf"/><Relationship Id="rId15" Type="http://schemas.openxmlformats.org/officeDocument/2006/relationships/image" Target="../media/image32.emf"/><Relationship Id="rId10" Type="http://schemas.openxmlformats.org/officeDocument/2006/relationships/image" Target="../media/image27.emf"/><Relationship Id="rId4" Type="http://schemas.openxmlformats.org/officeDocument/2006/relationships/image" Target="../media/image25.emf"/><Relationship Id="rId9" Type="http://schemas.openxmlformats.org/officeDocument/2006/relationships/image" Target="../media/image23.png"/><Relationship Id="rId14" Type="http://schemas.openxmlformats.org/officeDocument/2006/relationships/image" Target="../media/image3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13" Type="http://schemas.openxmlformats.org/officeDocument/2006/relationships/image" Target="../media/image46.emf"/><Relationship Id="rId18" Type="http://schemas.openxmlformats.org/officeDocument/2006/relationships/image" Target="../media/image51.emf"/><Relationship Id="rId3" Type="http://schemas.openxmlformats.org/officeDocument/2006/relationships/image" Target="../media/image36.emf"/><Relationship Id="rId21" Type="http://schemas.openxmlformats.org/officeDocument/2006/relationships/image" Target="../media/image54.emf"/><Relationship Id="rId7" Type="http://schemas.openxmlformats.org/officeDocument/2006/relationships/image" Target="../media/image40.emf"/><Relationship Id="rId12" Type="http://schemas.openxmlformats.org/officeDocument/2006/relationships/image" Target="../media/image45.emf"/><Relationship Id="rId17" Type="http://schemas.openxmlformats.org/officeDocument/2006/relationships/image" Target="../media/image50.emf"/><Relationship Id="rId2" Type="http://schemas.openxmlformats.org/officeDocument/2006/relationships/image" Target="../media/image35.emf"/><Relationship Id="rId16" Type="http://schemas.openxmlformats.org/officeDocument/2006/relationships/image" Target="../media/image49.emf"/><Relationship Id="rId20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11" Type="http://schemas.openxmlformats.org/officeDocument/2006/relationships/image" Target="../media/image44.emf"/><Relationship Id="rId5" Type="http://schemas.openxmlformats.org/officeDocument/2006/relationships/image" Target="../media/image38.emf"/><Relationship Id="rId15" Type="http://schemas.openxmlformats.org/officeDocument/2006/relationships/image" Target="../media/image48.emf"/><Relationship Id="rId23" Type="http://schemas.openxmlformats.org/officeDocument/2006/relationships/image" Target="../media/image56.emf"/><Relationship Id="rId10" Type="http://schemas.openxmlformats.org/officeDocument/2006/relationships/image" Target="../media/image43.emf"/><Relationship Id="rId19" Type="http://schemas.openxmlformats.org/officeDocument/2006/relationships/image" Target="../media/image52.emf"/><Relationship Id="rId4" Type="http://schemas.openxmlformats.org/officeDocument/2006/relationships/image" Target="../media/image37.emf"/><Relationship Id="rId9" Type="http://schemas.openxmlformats.org/officeDocument/2006/relationships/image" Target="../media/image42.emf"/><Relationship Id="rId14" Type="http://schemas.openxmlformats.org/officeDocument/2006/relationships/image" Target="../media/image47.emf"/><Relationship Id="rId22" Type="http://schemas.openxmlformats.org/officeDocument/2006/relationships/image" Target="../media/image5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670" y="443543"/>
            <a:ext cx="5829300" cy="1536171"/>
          </a:xfrm>
        </p:spPr>
        <p:txBody>
          <a:bodyPr>
            <a:normAutofit/>
          </a:bodyPr>
          <a:lstStyle/>
          <a:p>
            <a:r>
              <a:rPr lang="en-GB" sz="2800" dirty="0" smtClean="0"/>
              <a:t>Spin wave excitations in Fe on the basis of band theory</a:t>
            </a:r>
            <a:endParaRPr lang="en-GB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485" y="2459766"/>
            <a:ext cx="2214246" cy="5641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4634" y="8188273"/>
            <a:ext cx="3429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 smtClean="0">
                <a:effectLst/>
              </a:rPr>
              <a:t>Blackman, J. A., Morgan, T. &amp; Cooke, J. F. Prediction of High-Energy Spin-Wave Excitation in Iron. </a:t>
            </a:r>
            <a:r>
              <a:rPr lang="en-GB" sz="1100" i="1" dirty="0" smtClean="0">
                <a:effectLst/>
              </a:rPr>
              <a:t>Phys. Rev. Lett.</a:t>
            </a:r>
            <a:r>
              <a:rPr lang="en-GB" sz="1100" dirty="0" smtClean="0">
                <a:effectLst/>
              </a:rPr>
              <a:t> </a:t>
            </a:r>
            <a:r>
              <a:rPr lang="en-GB" sz="1100" b="1" dirty="0" smtClean="0">
                <a:effectLst/>
              </a:rPr>
              <a:t>55,</a:t>
            </a:r>
            <a:r>
              <a:rPr lang="en-GB" sz="1100" dirty="0" smtClean="0">
                <a:effectLst/>
              </a:rPr>
              <a:t> 2814–2817 (1985).</a:t>
            </a:r>
            <a:endParaRPr lang="en-GB" sz="1100" dirty="0"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33" y="2459765"/>
            <a:ext cx="1945217" cy="54491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5438" y="1839990"/>
            <a:ext cx="903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Theory: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3887670" y="8188272"/>
            <a:ext cx="28623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err="1" smtClean="0">
                <a:effectLst/>
              </a:rPr>
              <a:t>Mook</a:t>
            </a:r>
            <a:r>
              <a:rPr lang="en-GB" sz="1100" dirty="0" smtClean="0">
                <a:effectLst/>
              </a:rPr>
              <a:t>, H. A. &amp; </a:t>
            </a:r>
            <a:r>
              <a:rPr lang="en-GB" sz="1100" dirty="0" err="1" smtClean="0">
                <a:effectLst/>
              </a:rPr>
              <a:t>Nicklow</a:t>
            </a:r>
            <a:r>
              <a:rPr lang="en-GB" sz="1100" dirty="0" smtClean="0">
                <a:effectLst/>
              </a:rPr>
              <a:t>, R. M. Neutron Scattering Investigation of the Magnetic Excitations in Iron. </a:t>
            </a:r>
            <a:r>
              <a:rPr lang="en-GB" sz="1100" i="1" dirty="0" smtClean="0">
                <a:effectLst/>
              </a:rPr>
              <a:t>Phys. Rev. B</a:t>
            </a:r>
            <a:r>
              <a:rPr lang="en-GB" sz="1100" dirty="0" smtClean="0">
                <a:effectLst/>
              </a:rPr>
              <a:t> </a:t>
            </a:r>
            <a:r>
              <a:rPr lang="en-GB" sz="1100" b="1" dirty="0" smtClean="0">
                <a:effectLst/>
              </a:rPr>
              <a:t>7,</a:t>
            </a:r>
            <a:r>
              <a:rPr lang="en-GB" sz="1100" dirty="0" smtClean="0">
                <a:effectLst/>
              </a:rPr>
              <a:t> 336–342 (1973).</a:t>
            </a:r>
            <a:endParaRPr lang="en-GB" sz="1100" dirty="0">
              <a:effectLst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55062" y="1883701"/>
            <a:ext cx="1325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Experiment: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066" y="2346394"/>
            <a:ext cx="2268252" cy="520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44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218" y="1115616"/>
            <a:ext cx="3193142" cy="2393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28" y="1115616"/>
            <a:ext cx="3233780" cy="2423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8680" y="714926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 400; 111 (u=[1,-1,-1])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71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4374" y="242228"/>
            <a:ext cx="3230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Heisenberg model:</a:t>
            </a:r>
            <a:endParaRPr lang="en-GB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791" y="899592"/>
            <a:ext cx="250105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704" y="827584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808" y="3923928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80" y="3851920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32656" y="3203848"/>
            <a:ext cx="3022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Parabolic model: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4483952" y="494120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2420888" y="532220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With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1869604" y="3573180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With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4437112" y="3554596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 </a:t>
            </a:r>
            <a:r>
              <a:rPr lang="en-GB" dirty="0" err="1" smtClean="0"/>
              <a:t>magFF</a:t>
            </a:r>
            <a:endParaRPr lang="en-GB" dirty="0"/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632" y="899832"/>
            <a:ext cx="244922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4591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656" y="107504"/>
            <a:ext cx="6172200" cy="677424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Tobyfitting</a:t>
            </a:r>
            <a:r>
              <a:rPr lang="en-GB" dirty="0" smtClean="0"/>
              <a:t>, </a:t>
            </a:r>
            <a:r>
              <a:rPr lang="en-GB" dirty="0" err="1" smtClean="0"/>
              <a:t>parab</a:t>
            </a:r>
            <a:r>
              <a:rPr lang="en-GB" dirty="0" smtClean="0"/>
              <a:t> model: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908720" y="827584"/>
            <a:ext cx="128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729964" y="1231762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4221087" y="1012250"/>
            <a:ext cx="151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FHHW+errors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72312" y="3849082"/>
            <a:ext cx="284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 direction [1,0,0]</a:t>
            </a:r>
            <a:endParaRPr lang="en-GB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161967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539" y="154790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2" y="42119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868" y="4037588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67322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0248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436554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61120" y="4211960"/>
            <a:ext cx="128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[2,0,0]</a:t>
            </a:r>
            <a:endParaRPr lang="en-GB" dirty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36526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7792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6672" y="395536"/>
            <a:ext cx="455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2peaks </a:t>
            </a:r>
            <a:r>
              <a:rPr lang="en-GB" dirty="0" smtClean="0"/>
              <a:t>approximation, </a:t>
            </a:r>
            <a:r>
              <a:rPr lang="en-GB" dirty="0" err="1" smtClean="0"/>
              <a:t>parab</a:t>
            </a:r>
            <a:r>
              <a:rPr lang="en-GB" dirty="0" smtClean="0"/>
              <a:t> SW: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20" y="313184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221087" y="602268"/>
            <a:ext cx="151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FHHW+errors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1212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0648" y="781388"/>
            <a:ext cx="344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Ei200 Peak [2,0,0], direction &lt;111&gt;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111561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587047" y="818292"/>
            <a:ext cx="344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Ei400 Peak [1,1,0], direction &lt;100&gt;</a:t>
            </a:r>
            <a:endParaRPr lang="en-GB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5652120"/>
            <a:ext cx="257210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26" y="108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324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0951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Heisenberg model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88640" y="1973154"/>
            <a:ext cx="58326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Average </a:t>
            </a:r>
            <a:r>
              <a:rPr lang="en-GB" sz="1600" dirty="0" smtClean="0"/>
              <a:t>J0 </a:t>
            </a:r>
            <a:r>
              <a:rPr lang="en-GB" sz="1600" dirty="0"/>
              <a:t>over number of cuts: 2.683324e+01, Error: 2.525307e-02</a:t>
            </a:r>
          </a:p>
        </p:txBody>
      </p:sp>
    </p:spTree>
    <p:extLst>
      <p:ext uri="{BB962C8B-B14F-4D97-AF65-F5344CB8AC3E}">
        <p14:creationId xmlns:p14="http://schemas.microsoft.com/office/powerpoint/2010/main" val="1531991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6" y="105310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6676" y="755576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98109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64904" y="724418"/>
            <a:ext cx="1777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Lifetime + </a:t>
            </a:r>
            <a:r>
              <a:rPr lang="en-GB" dirty="0" smtClean="0"/>
              <a:t>errors </a:t>
            </a:r>
            <a:endParaRPr lang="en-GB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90888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88640" y="251520"/>
            <a:ext cx="587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</a:t>
            </a:r>
            <a:r>
              <a:rPr lang="en-GB" dirty="0" smtClean="0"/>
              <a:t>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2.86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260648" y="2915816"/>
            <a:ext cx="587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</a:t>
            </a:r>
            <a:r>
              <a:rPr lang="en-GB" dirty="0" smtClean="0"/>
              <a:t>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63609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6" y="370810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370810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60648" y="3244334"/>
            <a:ext cx="59766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[1,0,0] J : 29.6279 Sig: </a:t>
            </a:r>
            <a:r>
              <a:rPr lang="en-GB" sz="1000" dirty="0" smtClean="0"/>
              <a:t>0.097528;    Direction</a:t>
            </a:r>
            <a:r>
              <a:rPr lang="en-GB" sz="1000" dirty="0"/>
              <a:t>: [0,1,0] J : 25.5337 Sig: </a:t>
            </a:r>
            <a:r>
              <a:rPr lang="en-GB" sz="1000" dirty="0" smtClean="0"/>
              <a:t>0.2565</a:t>
            </a:r>
          </a:p>
          <a:p>
            <a:r>
              <a:rPr lang="en-GB" sz="1000" dirty="0" smtClean="0"/>
              <a:t>                     Direction</a:t>
            </a:r>
            <a:r>
              <a:rPr lang="en-GB" sz="1000" dirty="0"/>
              <a:t>: [0,0,1] J : 25.3623 Sig: 0.24648</a:t>
            </a: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580542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580542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2656" y="5436096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260648" y="554920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5.dk=0.1</a:t>
            </a:r>
            <a:endParaRPr lang="en-GB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87" y="580542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59" y="7712932"/>
            <a:ext cx="1589447" cy="1431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88640" y="7596336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=10,dk=0.1, J1=26.8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1020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587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[2,0,0],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98363" y="45825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20,dk=0.1</a:t>
            </a:r>
            <a:endParaRPr lang="en-GB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12598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12598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125983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88640" y="755576"/>
            <a:ext cx="552926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[2,0,0] Direction: [1,0,0] J : 28.435 Sig: </a:t>
            </a:r>
            <a:r>
              <a:rPr lang="en-GB" sz="1000" dirty="0" smtClean="0"/>
              <a:t>0.24594</a:t>
            </a:r>
          </a:p>
          <a:p>
            <a:r>
              <a:rPr lang="en-GB" sz="1000" dirty="0"/>
              <a:t>Cut: [2,0,0] Direction: [0,1,0] J : 29.7391 Sig: 0.96891</a:t>
            </a:r>
            <a:endParaRPr lang="en-GB" sz="1000" dirty="0" smtClean="0"/>
          </a:p>
          <a:p>
            <a:r>
              <a:rPr lang="en-GB" sz="1000" dirty="0"/>
              <a:t>Cut: [2,0,0] Direction: [0,0,1] J : 29.9298 Sig: 0.52267</a:t>
            </a:r>
          </a:p>
        </p:txBody>
      </p:sp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385192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32656" y="311603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57993" y="3347864"/>
            <a:ext cx="536989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[2,0,0] Direction: [1,0,0] J : 28.6375 Sig: </a:t>
            </a:r>
            <a:r>
              <a:rPr lang="en-GB" sz="1000" dirty="0" smtClean="0"/>
              <a:t>0.62427</a:t>
            </a:r>
          </a:p>
          <a:p>
            <a:r>
              <a:rPr lang="en-GB" sz="1000" dirty="0"/>
              <a:t>Cut: [2,0,0] Direction: [0,1,0] J : 30.3907 Sig: </a:t>
            </a:r>
            <a:r>
              <a:rPr lang="en-GB" sz="1000" dirty="0" smtClean="0"/>
              <a:t>0.8239</a:t>
            </a:r>
          </a:p>
          <a:p>
            <a:r>
              <a:rPr lang="en-GB" sz="1000" dirty="0"/>
              <a:t>Cut: [2,0,0] Direction: [0,0,1] J : 29.6234 Sig: 0.59638</a:t>
            </a:r>
          </a:p>
        </p:txBody>
      </p:sp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63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9594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594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[1,-1,0],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34425" y="708193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5,dk=0.2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920" y="11878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118782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118782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060848" y="604319"/>
            <a:ext cx="396044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/>
              <a:t>Cut: [1,-1,0] Direction: [1,0,0] J : 28.0905 Sig: </a:t>
            </a:r>
            <a:r>
              <a:rPr lang="en-GB" sz="1050" dirty="0" smtClean="0"/>
              <a:t>0.22103</a:t>
            </a:r>
          </a:p>
          <a:p>
            <a:r>
              <a:rPr lang="en-GB" sz="1050" dirty="0"/>
              <a:t>Cut: [1,-1,0] Direction: [0,1,0] J : 28.8345 Sig: </a:t>
            </a:r>
            <a:r>
              <a:rPr lang="en-GB" sz="1050" dirty="0" smtClean="0"/>
              <a:t>0.31611</a:t>
            </a:r>
          </a:p>
          <a:p>
            <a:r>
              <a:rPr lang="en-GB" sz="1050" dirty="0"/>
              <a:t>Cut: [1,-1,0] Direction: [0,0,1] J : 28.0218 Sig: 0.19771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4425" y="320384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</a:t>
            </a:r>
            <a:endParaRPr lang="en-GB" dirty="0"/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37799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87" y="37799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31404" y="3136930"/>
            <a:ext cx="393506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[1,-1,0] Direction: [1,0,0] J : 28.0275 Sig: </a:t>
            </a:r>
            <a:r>
              <a:rPr lang="en-GB" sz="1000" dirty="0" smtClean="0"/>
              <a:t>0.47043</a:t>
            </a:r>
          </a:p>
          <a:p>
            <a:r>
              <a:rPr lang="en-GB" sz="1000" dirty="0"/>
              <a:t>Cut: [1,-1,0] Direction: [0,1,0] J : 28.2609 Sig: </a:t>
            </a:r>
            <a:r>
              <a:rPr lang="en-GB" sz="1000" dirty="0" smtClean="0"/>
              <a:t>0.39878</a:t>
            </a:r>
          </a:p>
          <a:p>
            <a:r>
              <a:rPr lang="en-GB" sz="1000" dirty="0"/>
              <a:t>Cut: [1,-1,0] Direction: [0,0,1] J : 28.1609 Sig: 0.46733</a:t>
            </a:r>
          </a:p>
        </p:txBody>
      </p:sp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36" y="377991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20" y="5972089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311968" y="5602757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10,dk=0.1, J=28.6 (fixed)</a:t>
            </a:r>
            <a:endParaRPr lang="en-GB" dirty="0"/>
          </a:p>
        </p:txBody>
      </p:sp>
      <p:pic>
        <p:nvPicPr>
          <p:cNvPr id="11274" name="Pictur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707" y="5972089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5804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09" y="251520"/>
            <a:ext cx="5238214" cy="85840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6" y="5150693"/>
            <a:ext cx="5286375" cy="273367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1124744" y="6948264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4744" y="6732240"/>
            <a:ext cx="48245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475015" y="62488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270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5907063" y="64349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255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548680" y="7884368"/>
            <a:ext cx="5894107" cy="951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/>
          <p:cNvCxnSpPr/>
          <p:nvPr/>
        </p:nvCxnSpPr>
        <p:spPr>
          <a:xfrm>
            <a:off x="1916832" y="7236296"/>
            <a:ext cx="38884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95912" y="69157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75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08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601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[0,-1,-1],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98363" y="641093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10,dk=0.1, J=28.6 (fixed)</a:t>
            </a:r>
            <a:endParaRPr lang="en-GB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111581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111581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111581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4538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601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[0,1,-1],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98363" y="641093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10,dk=0.1, J=28.6 (fixed)</a:t>
            </a:r>
            <a:endParaRPr lang="en-GB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104360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104380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104380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6958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68356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195504"/>
            <a:ext cx="2216206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1187624"/>
            <a:ext cx="2065298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11876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8" y="3348064"/>
            <a:ext cx="2173134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3347864"/>
            <a:ext cx="2173134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6632" y="3019182"/>
            <a:ext cx="116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Realigned:</a:t>
            </a:r>
            <a:endParaRPr lang="en-GB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34806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2656" y="5251430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" y="55801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87" y="55801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135" y="55803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2340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14236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</a:t>
            </a:r>
            <a:r>
              <a:rPr lang="en-GB" dirty="0" smtClean="0"/>
              <a:t>,-1,0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89959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89959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89979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6632" y="1034316"/>
            <a:ext cx="25186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3251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911" y="9718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79" y="9718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500" y="314236"/>
            <a:ext cx="511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[0,-1,-1],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116632" y="1034316"/>
            <a:ext cx="25186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815" y="971800"/>
            <a:ext cx="1573497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3204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14236"/>
            <a:ext cx="511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[0,1,-1],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116632" y="1034316"/>
            <a:ext cx="25186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97160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3204128"/>
            <a:ext cx="2798893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419" y="3275856"/>
            <a:ext cx="2798893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795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[1,1,0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 </a:t>
            </a:r>
            <a:r>
              <a:rPr lang="en-GB" dirty="0" smtClean="0"/>
              <a:t>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24589" y="1187624"/>
            <a:ext cx="185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Realigned, </a:t>
            </a:r>
            <a:r>
              <a:rPr lang="en-GB" dirty="0" err="1" smtClean="0"/>
              <a:t>dE</a:t>
            </a:r>
            <a:r>
              <a:rPr lang="en-GB" dirty="0" smtClean="0"/>
              <a:t> = 4: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16632" y="852845"/>
            <a:ext cx="5926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Cut: [1,1,0] Direction: [1,1,1] J : 26.0365 </a:t>
            </a:r>
            <a:r>
              <a:rPr lang="en-GB" sz="1000" dirty="0" smtClean="0"/>
              <a:t>Sig: 0.077748;  Cut</a:t>
            </a:r>
            <a:r>
              <a:rPr lang="en-GB" sz="1000" dirty="0"/>
              <a:t>: [1,1,0] Direction: [1,-1,1] J : 27.7654 </a:t>
            </a:r>
            <a:r>
              <a:rPr lang="en-GB" sz="1000" dirty="0" smtClean="0"/>
              <a:t>Sig: 0.13421</a:t>
            </a:r>
          </a:p>
          <a:p>
            <a:r>
              <a:rPr lang="en-GB" sz="1000" dirty="0"/>
              <a:t>Cut: [1,1,0] Direction: [1,-1,-1] J : 27.9709 </a:t>
            </a:r>
            <a:r>
              <a:rPr lang="en-GB" sz="1000" dirty="0" smtClean="0"/>
              <a:t>Sig: 0.27515;  Cut</a:t>
            </a:r>
            <a:r>
              <a:rPr lang="en-GB" sz="1000" dirty="0"/>
              <a:t>: [1,1,0] Direction: [1,1,-1] J : 27.2034 </a:t>
            </a:r>
            <a:r>
              <a:rPr lang="en-GB" sz="1000" dirty="0" smtClean="0"/>
              <a:t>Sig: </a:t>
            </a:r>
            <a:r>
              <a:rPr lang="en-GB" sz="1000" dirty="0"/>
              <a:t>0.071099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630" y="1475856"/>
            <a:ext cx="239571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26" y="1475656"/>
            <a:ext cx="189403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239" y="1475656"/>
            <a:ext cx="1890841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32655" y="349188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</a:t>
            </a:r>
            <a:endParaRPr lang="en-GB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385212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608416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60648" y="5786844"/>
            <a:ext cx="2695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=10,dK=0.1; J=28.6 fixed</a:t>
            </a:r>
            <a:endParaRPr lang="en-GB" dirty="0"/>
          </a:p>
        </p:txBody>
      </p:sp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608416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608436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6473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[1,-1,0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 </a:t>
            </a:r>
            <a:r>
              <a:rPr lang="en-GB" dirty="0" smtClean="0"/>
              <a:t>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9716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9718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97160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1411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[2,0,0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 </a:t>
            </a:r>
            <a:r>
              <a:rPr lang="en-GB" dirty="0" smtClean="0"/>
              <a:t>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9716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9718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89959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1157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511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[0,-1,-1],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 </a:t>
            </a:r>
            <a:r>
              <a:rPr lang="en-GB" dirty="0" smtClean="0"/>
              <a:t>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7555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7557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43" y="75577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6630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Looking for gap in 75-? </a:t>
            </a:r>
            <a:r>
              <a:rPr lang="en-GB" dirty="0" err="1" smtClean="0"/>
              <a:t>mEv</a:t>
            </a:r>
            <a:r>
              <a:rPr lang="en-GB" dirty="0" smtClean="0"/>
              <a:t> energy range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Exists:</a:t>
            </a:r>
          </a:p>
          <a:p>
            <a:r>
              <a:rPr lang="en-GB" dirty="0" smtClean="0"/>
              <a:t>Some vague pictures sowing evidence</a:t>
            </a:r>
          </a:p>
          <a:p>
            <a:pPr marL="0" indent="0">
              <a:buNone/>
            </a:pPr>
            <a:r>
              <a:rPr lang="en-GB" dirty="0" smtClean="0"/>
              <a:t>Needed:</a:t>
            </a:r>
          </a:p>
          <a:p>
            <a:pPr marL="514350" indent="-514350">
              <a:buAutoNum type="arabicParenR"/>
            </a:pPr>
            <a:r>
              <a:rPr lang="en-GB" dirty="0" smtClean="0"/>
              <a:t>Better spherical cut</a:t>
            </a:r>
          </a:p>
          <a:p>
            <a:pPr marL="514350" indent="-514350">
              <a:buAutoNum type="arabicParenR"/>
            </a:pPr>
            <a:r>
              <a:rPr lang="en-GB" dirty="0" smtClean="0"/>
              <a:t>Resolution deconvolution</a:t>
            </a:r>
          </a:p>
          <a:p>
            <a:pPr marL="514350" indent="-514350">
              <a:buAutoNum type="arabicParenR"/>
            </a:pPr>
            <a:r>
              <a:rPr lang="en-GB" dirty="0" smtClean="0"/>
              <a:t>Symmetrisation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0315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61" y="327585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5496"/>
            <a:ext cx="6172200" cy="72008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Summary for </a:t>
            </a:r>
            <a:r>
              <a:rPr lang="en-GB" dirty="0" err="1" smtClean="0"/>
              <a:t>Ei</a:t>
            </a:r>
            <a:r>
              <a:rPr lang="en-GB" dirty="0" smtClean="0"/>
              <a:t>=200;</a:t>
            </a:r>
            <a:endParaRPr lang="en-GB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111561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4704" y="1259632"/>
            <a:ext cx="7922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[1,1,0]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36003" y="3440728"/>
            <a:ext cx="86273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[1,-1,0]</a:t>
            </a:r>
            <a:endParaRPr lang="en-GB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543609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912" y="111585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896" y="543633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598740" y="5580112"/>
            <a:ext cx="17331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[1,1,0] &amp; [1,-1,0]</a:t>
            </a:r>
            <a:endParaRPr lang="en-GB" dirty="0"/>
          </a:p>
        </p:txBody>
      </p:sp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904" y="327609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723649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9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848" y="723649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700691" y="7411670"/>
            <a:ext cx="7922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[2,0,0]</a:t>
            </a:r>
            <a:endParaRPr lang="en-GB" dirty="0"/>
          </a:p>
        </p:txBody>
      </p:sp>
      <p:pic>
        <p:nvPicPr>
          <p:cNvPr id="12300" name="Picture 1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522007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1" name="Picture 1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815" y="6881002"/>
            <a:ext cx="194585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5544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40" y="107504"/>
            <a:ext cx="6172200" cy="1524000"/>
          </a:xfrm>
        </p:spPr>
        <p:txBody>
          <a:bodyPr/>
          <a:lstStyle/>
          <a:p>
            <a:r>
              <a:rPr lang="en-GB" dirty="0" smtClean="0"/>
              <a:t>All &lt;100&gt;</a:t>
            </a:r>
            <a:endParaRPr lang="en-GB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752" y="1331640"/>
            <a:ext cx="3998419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238" y="4948383"/>
            <a:ext cx="3998419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82076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683568"/>
            <a:ext cx="513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&lt;1,0,0&gt; Heisenberg </a:t>
            </a:r>
            <a:r>
              <a:rPr lang="en-GB" dirty="0" smtClean="0"/>
              <a:t>model, </a:t>
            </a:r>
            <a:r>
              <a:rPr lang="en-GB" dirty="0" err="1" smtClean="0"/>
              <a:t>Ei</a:t>
            </a:r>
            <a:r>
              <a:rPr lang="en-GB" dirty="0" smtClean="0"/>
              <a:t>=400: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00" y="141294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2656" y="1043608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12746" y="3347864"/>
            <a:ext cx="16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Lifetime errors </a:t>
            </a:r>
            <a:endParaRPr lang="en-GB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367924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1403848"/>
            <a:ext cx="210930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1457524"/>
            <a:ext cx="2401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637582" y="1057732"/>
            <a:ext cx="404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</a:t>
            </a:r>
            <a:r>
              <a:rPr lang="en-GB" dirty="0" smtClean="0"/>
              <a:t>errors (realigned a=2.84)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673488" y="3350566"/>
            <a:ext cx="206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Lifetime  (realigned)</a:t>
            </a:r>
            <a:endParaRPr lang="en-GB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054" y="3679448"/>
            <a:ext cx="2401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36" y="615637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5706" y="5479248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61563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61563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83570" y="5756266"/>
            <a:ext cx="59425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[1,0,0] J : 28.8519 Sig: </a:t>
            </a:r>
            <a:r>
              <a:rPr lang="en-GB" sz="1000" dirty="0" smtClean="0"/>
              <a:t>0.58639;   Cut</a:t>
            </a:r>
            <a:r>
              <a:rPr lang="en-GB" sz="1000" dirty="0"/>
              <a:t>: [1,1,0] Direction: [0,0,1] J : 31.3937 Sig: </a:t>
            </a:r>
            <a:r>
              <a:rPr lang="en-GB" sz="1000" dirty="0" smtClean="0"/>
              <a:t>1.4618</a:t>
            </a:r>
          </a:p>
          <a:p>
            <a:r>
              <a:rPr lang="en-GB" sz="1000" dirty="0" smtClean="0"/>
              <a:t>Cut</a:t>
            </a:r>
            <a:r>
              <a:rPr lang="en-GB" sz="1000" dirty="0"/>
              <a:t>: [1,1,0] Direction: [0,1,0] J : 33.7659 Sig: 1.0776</a:t>
            </a:r>
          </a:p>
        </p:txBody>
      </p:sp>
    </p:spTree>
    <p:extLst>
      <p:ext uri="{BB962C8B-B14F-4D97-AF65-F5344CB8AC3E}">
        <p14:creationId xmlns:p14="http://schemas.microsoft.com/office/powerpoint/2010/main" val="42653617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32352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1,1,0</a:t>
            </a:r>
            <a:r>
              <a:rPr lang="en-GB" dirty="0" smtClean="0"/>
              <a:t>&gt; Heisenberg model, </a:t>
            </a:r>
            <a:r>
              <a:rPr lang="en-GB" dirty="0" err="1" smtClean="0"/>
              <a:t>Ei</a:t>
            </a:r>
            <a:r>
              <a:rPr lang="en-GB" dirty="0" smtClean="0"/>
              <a:t>=400:</a:t>
            </a:r>
            <a:endParaRPr lang="en-GB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140384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2656" y="683568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=10;dk=0.1</a:t>
            </a:r>
            <a:endParaRPr lang="en-GB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140384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140384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16632" y="903398"/>
            <a:ext cx="55563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[1,1,0] J : 29.4 Sig: </a:t>
            </a:r>
            <a:r>
              <a:rPr lang="en-GB" sz="1000" dirty="0" smtClean="0"/>
              <a:t>0.58039;   Cut</a:t>
            </a:r>
            <a:r>
              <a:rPr lang="en-GB" sz="1000" dirty="0"/>
              <a:t>: [1,1,0] Direction: [1,-1,0] J : 34.4599 Sig: 0.3922</a:t>
            </a:r>
          </a:p>
          <a:p>
            <a:r>
              <a:rPr lang="en-GB" sz="1000" dirty="0" smtClean="0"/>
              <a:t>Cut</a:t>
            </a:r>
            <a:r>
              <a:rPr lang="en-GB" sz="1000" dirty="0"/>
              <a:t>: [1,1,0] Direction: [1,0,1] J : 33.5446 Sig: </a:t>
            </a:r>
            <a:r>
              <a:rPr lang="en-GB" sz="1000" dirty="0" smtClean="0"/>
              <a:t>0.613;  Cut</a:t>
            </a:r>
            <a:r>
              <a:rPr lang="en-GB" sz="1000" dirty="0"/>
              <a:t>: [1,1,0] Direction: [1,0,-1] J : 30.6759 Sig: </a:t>
            </a:r>
            <a:r>
              <a:rPr lang="en-GB" sz="1000" dirty="0" smtClean="0"/>
              <a:t>0.378</a:t>
            </a:r>
          </a:p>
          <a:p>
            <a:r>
              <a:rPr lang="en-GB" sz="1000" dirty="0"/>
              <a:t>Cut: [1,1,0] Direction: [0,1,1] J : 34.3693 Sig: </a:t>
            </a:r>
            <a:r>
              <a:rPr lang="en-GB" sz="1000" dirty="0" smtClean="0"/>
              <a:t>0.588;  Cut</a:t>
            </a:r>
            <a:r>
              <a:rPr lang="en-GB" sz="1000" dirty="0"/>
              <a:t>: [1,1,0] Direction: [0,1,-1] J : 34.0474 Sig: </a:t>
            </a:r>
            <a:r>
              <a:rPr lang="en-GB" sz="1000" dirty="0" smtClean="0"/>
              <a:t>0.410</a:t>
            </a:r>
            <a:endParaRPr lang="en-GB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60648" y="3266564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=20;dk=0.1</a:t>
            </a:r>
            <a:endParaRPr lang="en-GB" dirty="0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928" y="414015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414015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192335" y="3563888"/>
            <a:ext cx="59046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[1,1,0] J : 33.6079 Sig: </a:t>
            </a:r>
            <a:r>
              <a:rPr lang="en-GB" sz="1000" dirty="0" smtClean="0"/>
              <a:t>1.3986;   [</a:t>
            </a:r>
            <a:r>
              <a:rPr lang="en-GB" sz="1000" dirty="0"/>
              <a:t>1,-1,0] J : 34.0755 Sig: </a:t>
            </a:r>
            <a:r>
              <a:rPr lang="en-GB" sz="1000" dirty="0" smtClean="0"/>
              <a:t>0.72275</a:t>
            </a:r>
          </a:p>
          <a:p>
            <a:r>
              <a:rPr lang="en-GB" sz="1000" dirty="0" smtClean="0"/>
              <a:t>                                        [</a:t>
            </a:r>
            <a:r>
              <a:rPr lang="en-GB" sz="1000" dirty="0"/>
              <a:t>1,0,1] J : 32.4547 Sig: </a:t>
            </a:r>
            <a:r>
              <a:rPr lang="en-GB" sz="1000" dirty="0" smtClean="0"/>
              <a:t>0.667;     </a:t>
            </a:r>
            <a:r>
              <a:rPr lang="en-GB" sz="1000" dirty="0"/>
              <a:t>[1,0,-1] J : 30.9517 Sig: </a:t>
            </a:r>
            <a:r>
              <a:rPr lang="en-GB" sz="1000" dirty="0" smtClean="0"/>
              <a:t>0.39285</a:t>
            </a:r>
          </a:p>
          <a:p>
            <a:r>
              <a:rPr lang="en-GB" sz="1000" dirty="0" smtClean="0"/>
              <a:t>                                        [</a:t>
            </a:r>
            <a:r>
              <a:rPr lang="en-GB" sz="1000" dirty="0"/>
              <a:t>0,1,1] J : 35.183 Sig: </a:t>
            </a:r>
            <a:r>
              <a:rPr lang="en-GB" sz="1000" dirty="0" smtClean="0"/>
              <a:t>0.84968;   [</a:t>
            </a:r>
            <a:r>
              <a:rPr lang="en-GB" sz="1000" dirty="0"/>
              <a:t>0,1,-1] J : 34.2541 Sig: 0.45708</a:t>
            </a:r>
          </a:p>
        </p:txBody>
      </p: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413995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75165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32352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 </a:t>
            </a:r>
            <a:r>
              <a:rPr lang="en-GB" dirty="0" smtClean="0"/>
              <a:t>Heisenberg model, </a:t>
            </a:r>
            <a:r>
              <a:rPr lang="en-GB" dirty="0" err="1" smtClean="0"/>
              <a:t>Ei</a:t>
            </a:r>
            <a:r>
              <a:rPr lang="en-GB" dirty="0" smtClean="0"/>
              <a:t>=400: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32656" y="683568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=20;dk=0.1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116632" y="1147554"/>
            <a:ext cx="63367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[1,1,1] J : 34.8783 Sig: </a:t>
            </a:r>
            <a:r>
              <a:rPr lang="en-GB" sz="1000" dirty="0" smtClean="0"/>
              <a:t>0.95814;    Cut</a:t>
            </a:r>
            <a:r>
              <a:rPr lang="en-GB" sz="1000" dirty="0"/>
              <a:t>: [1,1,0] Direction: [1,-1,1] J : 34.6438 Sig: 0.42422</a:t>
            </a:r>
          </a:p>
          <a:p>
            <a:r>
              <a:rPr lang="en-GB" sz="1000" dirty="0" smtClean="0"/>
              <a:t>Cut</a:t>
            </a:r>
            <a:r>
              <a:rPr lang="en-GB" sz="1000" dirty="0"/>
              <a:t>: [1,1,0] Direction: [-1,1,1] J : 34.5406 Sig: </a:t>
            </a:r>
            <a:r>
              <a:rPr lang="en-GB" sz="1000" dirty="0" smtClean="0"/>
              <a:t>0.49859;   Cut</a:t>
            </a:r>
            <a:r>
              <a:rPr lang="en-GB" sz="1000" dirty="0"/>
              <a:t>: [1,1,0] Direction: [1,-1,-1] J : 35.5887 Sig: </a:t>
            </a:r>
            <a:r>
              <a:rPr lang="en-GB" sz="1000" dirty="0" smtClean="0"/>
              <a:t>0.4593</a:t>
            </a:r>
            <a:endParaRPr lang="en-GB" sz="10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154786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54786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154786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7621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683568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</a:t>
            </a:r>
            <a:r>
              <a:rPr lang="en-GB" dirty="0" smtClean="0"/>
              <a:t>,-1,0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1,0,0</a:t>
            </a:r>
            <a:r>
              <a:rPr lang="en-GB" dirty="0" smtClean="0"/>
              <a:t>&gt; Heisenberg model, </a:t>
            </a:r>
            <a:r>
              <a:rPr lang="en-GB" dirty="0" err="1" smtClean="0"/>
              <a:t>Ei</a:t>
            </a:r>
            <a:r>
              <a:rPr lang="en-GB" dirty="0" smtClean="0"/>
              <a:t>=787:</a:t>
            </a: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36" y="125963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12596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12598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8640" y="3043848"/>
            <a:ext cx="63097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Cut: [1,-1,0] Direction: [1,0,0] J : 27.6552 Sig: </a:t>
            </a:r>
            <a:r>
              <a:rPr lang="en-GB" sz="1100" dirty="0" smtClean="0"/>
              <a:t>1.2569; Cut</a:t>
            </a:r>
            <a:r>
              <a:rPr lang="en-GB" sz="1100" dirty="0"/>
              <a:t>: [1,-1,0] Direction: [0,1,0] J : 30.4969 Sig: </a:t>
            </a:r>
            <a:r>
              <a:rPr lang="en-GB" sz="1100" dirty="0" smtClean="0"/>
              <a:t>0.56687</a:t>
            </a:r>
          </a:p>
          <a:p>
            <a:r>
              <a:rPr lang="en-GB" sz="1100" dirty="0"/>
              <a:t>Cut: [1,-1,0] Direction: [0,0,1] J : 35.9077 Sig: 0.66817</a:t>
            </a: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928" y="377991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04664" y="3419872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</a:t>
            </a:r>
            <a:r>
              <a:rPr lang="en-GB" dirty="0" smtClean="0"/>
              <a:t>,-1,0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1,1,0</a:t>
            </a:r>
            <a:r>
              <a:rPr lang="en-GB" dirty="0" smtClean="0"/>
              <a:t>&gt; Heisenberg model, </a:t>
            </a:r>
            <a:r>
              <a:rPr lang="en-GB" dirty="0" err="1" smtClean="0"/>
              <a:t>Ei</a:t>
            </a:r>
            <a:r>
              <a:rPr lang="en-GB" dirty="0" smtClean="0"/>
              <a:t>=787:</a:t>
            </a:r>
            <a:endParaRPr lang="en-GB" dirty="0"/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37799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3780072"/>
            <a:ext cx="199921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32656" y="5652120"/>
            <a:ext cx="61926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[1,-1,0] Direction: [1,1,0] J : 30.1267 Sig: </a:t>
            </a:r>
            <a:r>
              <a:rPr lang="en-GB" sz="1000" dirty="0" smtClean="0"/>
              <a:t>0.95236;    Cut</a:t>
            </a:r>
            <a:r>
              <a:rPr lang="en-GB" sz="1000" dirty="0"/>
              <a:t>: [1,-1,0] Direction: [1,-1,0] J : 35.4225 Sig: </a:t>
            </a:r>
            <a:r>
              <a:rPr lang="en-GB" sz="1000" dirty="0" smtClean="0"/>
              <a:t>1.4114</a:t>
            </a:r>
          </a:p>
          <a:p>
            <a:r>
              <a:rPr lang="en-GB" sz="1000" dirty="0"/>
              <a:t>Cut: [1,-1,0] Direction: [1,0,1] J : 30.914 Sig: </a:t>
            </a:r>
            <a:r>
              <a:rPr lang="en-GB" sz="1000" dirty="0" smtClean="0"/>
              <a:t>0.78239;      Cut</a:t>
            </a:r>
            <a:r>
              <a:rPr lang="en-GB" sz="1000" dirty="0"/>
              <a:t>: [1,-1,0] Direction: [1,0,-1] J : 35.2996 Sig: </a:t>
            </a:r>
            <a:r>
              <a:rPr lang="en-GB" sz="1000" dirty="0" smtClean="0"/>
              <a:t>1.3725</a:t>
            </a:r>
          </a:p>
          <a:p>
            <a:r>
              <a:rPr lang="en-GB" sz="1000" dirty="0"/>
              <a:t>Cut: [1,-1,0] Direction: [0,1,-1] J : 34.9945 Sig: 0.52071</a:t>
            </a:r>
          </a:p>
        </p:txBody>
      </p:sp>
    </p:spTree>
    <p:extLst>
      <p:ext uri="{BB962C8B-B14F-4D97-AF65-F5344CB8AC3E}">
        <p14:creationId xmlns:p14="http://schemas.microsoft.com/office/powerpoint/2010/main" val="21188783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Energy dependent misalignment?</a:t>
            </a:r>
            <a:endParaRPr lang="en-GB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1763688"/>
            <a:ext cx="5163504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792" y="5364088"/>
            <a:ext cx="5163504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6184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779" y="615429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40" y="6156176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348" y="3360412"/>
            <a:ext cx="3389538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98" y="3375270"/>
            <a:ext cx="301644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776" y="808662"/>
            <a:ext cx="3389538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398" y="-3148"/>
            <a:ext cx="6172200" cy="75477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Realigned Fe401: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802032"/>
            <a:ext cx="338022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692696" y="258318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2696" y="163222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92696" y="2098176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169892" y="1075206"/>
            <a:ext cx="0" cy="72412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139206" y="1071014"/>
            <a:ext cx="0" cy="73174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18096" y="4180058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37146" y="514156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1802" y="566958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Old: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4077072" y="530260"/>
            <a:ext cx="67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New:</a:t>
            </a:r>
            <a:endParaRPr lang="en-GB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245146" y="70859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257846" y="783141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238796" y="820859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526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51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351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97160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97160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650" y="608135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04" y="608135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398" y="-3148"/>
            <a:ext cx="6172200" cy="75477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Realigned Fe200: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92696" y="249174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2696" y="163222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92696" y="208220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032732" y="1075206"/>
            <a:ext cx="0" cy="72412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935500" y="1071014"/>
            <a:ext cx="0" cy="73174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18096" y="4180058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60946" y="5045576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1802" y="566958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Old: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4077072" y="530260"/>
            <a:ext cx="67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New:</a:t>
            </a:r>
            <a:endParaRPr lang="en-GB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658406" y="67811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17766" y="71913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06336" y="759899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550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65241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72441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72441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69775" y="467544"/>
            <a:ext cx="4766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110,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=2.5,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653136" y="755576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198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260648" y="2515126"/>
            <a:ext cx="4925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1(-1)0,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=2.5,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288465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288465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725144" y="2915816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207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7020472"/>
            <a:ext cx="215204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0648" y="6722948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=70-75, &lt;±1,x,y&gt; </a:t>
            </a:r>
            <a:r>
              <a:rPr lang="en-GB" dirty="0" err="1" smtClean="0"/>
              <a:t>dK</a:t>
            </a:r>
            <a:r>
              <a:rPr lang="en-GB" dirty="0" smtClean="0"/>
              <a:t>=0.2</a:t>
            </a:r>
            <a:endParaRPr lang="en-GB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181" y="6804248"/>
            <a:ext cx="1939195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082445" y="98210"/>
                <a:ext cx="26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Ei = 200;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/>
                      </a:rPr>
                      <m:t>  </m:t>
                    </m:r>
                    <m:r>
                      <a:rPr lang="en-GB" b="0" i="1" smtClean="0">
                        <a:latin typeface="Cambria Math"/>
                      </a:rPr>
                      <m:t>𝐸</m:t>
                    </m:r>
                    <m:r>
                      <a:rPr lang="en-GB" b="0" i="1" smtClean="0">
                        <a:latin typeface="Cambria Math"/>
                      </a:rPr>
                      <m:t>=</m:t>
                    </m:r>
                    <m:r>
                      <a:rPr lang="en-GB" b="0" i="1" smtClean="0">
                        <a:latin typeface="Cambria Math"/>
                      </a:rPr>
                      <m:t>𝐷</m:t>
                    </m:r>
                    <m:sSup>
                      <m:sSupPr>
                        <m:ctrlPr>
                          <a:rPr lang="en-GB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/>
                          </a:rPr>
                          <m:t>𝑞</m:t>
                        </m:r>
                      </m:e>
                      <m:sup>
                        <m:r>
                          <a:rPr lang="en-GB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445" y="98210"/>
                <a:ext cx="2616757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209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184" y="6804488"/>
            <a:ext cx="2064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3092870" y="6722948"/>
            <a:ext cx="3135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=100-105, cut &lt;0,x,y&gt; </a:t>
            </a:r>
            <a:r>
              <a:rPr lang="en-GB" dirty="0" err="1" smtClean="0"/>
              <a:t>dK</a:t>
            </a:r>
            <a:r>
              <a:rPr lang="en-GB" dirty="0" smtClean="0"/>
              <a:t>=0.2</a:t>
            </a:r>
            <a:endParaRPr lang="en-GB" dirty="0"/>
          </a:p>
        </p:txBody>
      </p:sp>
      <p:sp>
        <p:nvSpPr>
          <p:cNvPr id="10" name="Right Brace 9"/>
          <p:cNvSpPr/>
          <p:nvPr/>
        </p:nvSpPr>
        <p:spPr>
          <a:xfrm rot="16200000">
            <a:off x="3225768" y="-2721126"/>
            <a:ext cx="235485" cy="6377337"/>
          </a:xfrm>
          <a:prstGeom prst="rightBrace">
            <a:avLst>
              <a:gd name="adj1" fmla="val 8333"/>
              <a:gd name="adj2" fmla="val 501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4815949" y="5148064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230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75028" y="4675366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723406" y="7380312"/>
            <a:ext cx="1281658" cy="54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723406" y="7884488"/>
            <a:ext cx="1497682" cy="359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420888" y="753314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Gap</a:t>
            </a:r>
            <a:endParaRPr lang="en-GB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1772816" y="7884488"/>
            <a:ext cx="928959" cy="359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1412776" y="7920472"/>
            <a:ext cx="1289600" cy="3239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281265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552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444" y="284380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75557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87" y="1202482"/>
            <a:ext cx="2616905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6912" y="251520"/>
            <a:ext cx="4368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Looking for gaps in dispersion: Spherical Cut: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412776" y="3260998"/>
            <a:ext cx="792088" cy="138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1772816" y="2607779"/>
            <a:ext cx="720080" cy="138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461378" y="1655576"/>
            <a:ext cx="1197300" cy="9776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31116" y="3379050"/>
            <a:ext cx="1427562" cy="1128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6624192"/>
            <a:ext cx="2318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678" y="6624192"/>
            <a:ext cx="231843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164" y="47884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2067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449999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16529" y="107504"/>
            <a:ext cx="5223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=186 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368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4630009" y="683568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988840" y="2123728"/>
                <a:ext cx="26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Ei = 400;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/>
                      </a:rPr>
                      <m:t>  </m:t>
                    </m:r>
                    <m:r>
                      <a:rPr lang="en-GB" b="0" i="1" smtClean="0">
                        <a:latin typeface="Cambria Math"/>
                      </a:rPr>
                      <m:t>𝐸</m:t>
                    </m:r>
                    <m:r>
                      <a:rPr lang="en-GB" b="0" i="1" smtClean="0">
                        <a:latin typeface="Cambria Math"/>
                      </a:rPr>
                      <m:t>=</m:t>
                    </m:r>
                    <m:r>
                      <a:rPr lang="en-GB" b="0" i="1" smtClean="0">
                        <a:latin typeface="Cambria Math"/>
                      </a:rPr>
                      <m:t>𝐷</m:t>
                    </m:r>
                    <m:sSup>
                      <m:sSupPr>
                        <m:ctrlPr>
                          <a:rPr lang="en-GB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/>
                          </a:rPr>
                          <m:t>𝑞</m:t>
                        </m:r>
                      </m:e>
                      <m:sup>
                        <m:r>
                          <a:rPr lang="en-GB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840" y="2123728"/>
                <a:ext cx="2616757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1860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255577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Right Brace 32"/>
          <p:cNvSpPr/>
          <p:nvPr/>
        </p:nvSpPr>
        <p:spPr>
          <a:xfrm rot="16200000">
            <a:off x="3290941" y="-731173"/>
            <a:ext cx="235485" cy="6377337"/>
          </a:xfrm>
          <a:prstGeom prst="rightBrace">
            <a:avLst>
              <a:gd name="adj1" fmla="val 8333"/>
              <a:gd name="adj2" fmla="val 501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/>
          <p:cNvSpPr txBox="1"/>
          <p:nvPr/>
        </p:nvSpPr>
        <p:spPr>
          <a:xfrm>
            <a:off x="4797152" y="2699792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449999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4797152" y="4572000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230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200" y="694846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6948464"/>
            <a:ext cx="215880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5373216" y="7358784"/>
            <a:ext cx="648072" cy="44591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2022" y="6516216"/>
            <a:ext cx="637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SW intersection observed at dE~250 in direction 200-&gt;3(-1)0?</a:t>
            </a:r>
            <a:endParaRPr lang="en-GB" dirty="0"/>
          </a:p>
        </p:txBody>
      </p:sp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7020472"/>
            <a:ext cx="269256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3" name="Straight Arrow Connector 52"/>
          <p:cNvCxnSpPr/>
          <p:nvPr/>
        </p:nvCxnSpPr>
        <p:spPr>
          <a:xfrm>
            <a:off x="5301208" y="7385572"/>
            <a:ext cx="360040" cy="71482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325144" y="694954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Gap?</a:t>
            </a:r>
            <a:endParaRPr lang="en-GB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412776" y="7200906"/>
            <a:ext cx="989222" cy="3157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4" idx="1"/>
          </p:cNvCxnSpPr>
          <p:nvPr/>
        </p:nvCxnSpPr>
        <p:spPr>
          <a:xfrm flipH="1">
            <a:off x="1479938" y="7134207"/>
            <a:ext cx="845206" cy="4758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Straight Connector 2048"/>
          <p:cNvCxnSpPr/>
          <p:nvPr/>
        </p:nvCxnSpPr>
        <p:spPr>
          <a:xfrm>
            <a:off x="5161955" y="8264023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Connector 2063"/>
          <p:cNvCxnSpPr/>
          <p:nvPr/>
        </p:nvCxnSpPr>
        <p:spPr>
          <a:xfrm>
            <a:off x="5831932" y="7092280"/>
            <a:ext cx="0" cy="1449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511906" y="7092280"/>
            <a:ext cx="0" cy="1449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181007" y="7971228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185770" y="7682633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5195296" y="7394038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8" name="Oval 2067"/>
          <p:cNvSpPr/>
          <p:nvPr/>
        </p:nvSpPr>
        <p:spPr>
          <a:xfrm>
            <a:off x="5490565" y="737554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Oval 77"/>
          <p:cNvSpPr/>
          <p:nvPr/>
        </p:nvSpPr>
        <p:spPr>
          <a:xfrm>
            <a:off x="5814790" y="765881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Oval 78"/>
          <p:cNvSpPr/>
          <p:nvPr/>
        </p:nvSpPr>
        <p:spPr>
          <a:xfrm>
            <a:off x="6148541" y="794208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Oval 79"/>
          <p:cNvSpPr/>
          <p:nvPr/>
        </p:nvSpPr>
        <p:spPr>
          <a:xfrm>
            <a:off x="5815472" y="823011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Oval 80"/>
          <p:cNvSpPr/>
          <p:nvPr/>
        </p:nvSpPr>
        <p:spPr>
          <a:xfrm>
            <a:off x="5482403" y="794659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Oval 76"/>
          <p:cNvSpPr/>
          <p:nvPr/>
        </p:nvSpPr>
        <p:spPr>
          <a:xfrm>
            <a:off x="5811938" y="7370223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Oval 81"/>
          <p:cNvSpPr/>
          <p:nvPr/>
        </p:nvSpPr>
        <p:spPr>
          <a:xfrm>
            <a:off x="5814227" y="7949324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009" y="452356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26279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248376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822422" y="2411760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110,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974822" y="4202668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244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Searching for </a:t>
            </a:r>
            <a:r>
              <a:rPr lang="en-GB" dirty="0" err="1" smtClean="0"/>
              <a:t>sw</a:t>
            </a:r>
            <a:r>
              <a:rPr lang="en-GB" dirty="0" smtClean="0"/>
              <a:t> “Roof” at point “N” (1/2,1/2,0) at 250 </a:t>
            </a:r>
            <a:r>
              <a:rPr lang="en-GB" dirty="0" err="1" smtClean="0"/>
              <a:t>mEV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Exists:</a:t>
            </a:r>
          </a:p>
          <a:p>
            <a:pPr marL="0" indent="0">
              <a:buNone/>
            </a:pPr>
            <a:r>
              <a:rPr lang="en-GB" dirty="0" smtClean="0"/>
              <a:t>Pictures showing rooftop</a:t>
            </a:r>
          </a:p>
          <a:p>
            <a:pPr marL="0" indent="0">
              <a:buNone/>
            </a:pPr>
            <a:r>
              <a:rPr lang="en-GB" dirty="0" smtClean="0"/>
              <a:t>Needed:</a:t>
            </a:r>
          </a:p>
          <a:p>
            <a:pPr marL="0" indent="0">
              <a:buNone/>
            </a:pPr>
            <a:r>
              <a:rPr lang="en-GB" dirty="0" smtClean="0"/>
              <a:t>Q-</a:t>
            </a:r>
            <a:r>
              <a:rPr lang="en-GB" dirty="0" err="1" smtClean="0"/>
              <a:t>dE</a:t>
            </a:r>
            <a:r>
              <a:rPr lang="en-GB" dirty="0" smtClean="0"/>
              <a:t> cut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9158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334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3420032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" y="46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" y="1907864"/>
            <a:ext cx="1924374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" y="478818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" y="334802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4675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190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3325788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478818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62283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097" y="-199524"/>
            <a:ext cx="6172200" cy="667068"/>
          </a:xfrm>
        </p:spPr>
        <p:txBody>
          <a:bodyPr>
            <a:normAutofit/>
          </a:bodyPr>
          <a:lstStyle/>
          <a:p>
            <a:r>
              <a:rPr lang="en-GB" sz="2800" dirty="0" smtClean="0"/>
              <a:t>Catching N point (½, </a:t>
            </a:r>
            <a:r>
              <a:rPr lang="en-GB" sz="2800" dirty="0"/>
              <a:t>½</a:t>
            </a:r>
            <a:r>
              <a:rPr lang="en-GB" sz="2800" dirty="0" smtClean="0"/>
              <a:t>,0)</a:t>
            </a:r>
            <a:endParaRPr lang="en-GB" sz="2800" dirty="0"/>
          </a:p>
        </p:txBody>
      </p:sp>
      <p:sp>
        <p:nvSpPr>
          <p:cNvPr id="4" name="Rectangle 3"/>
          <p:cNvSpPr/>
          <p:nvPr/>
        </p:nvSpPr>
        <p:spPr>
          <a:xfrm>
            <a:off x="404664" y="46754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=200+20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77410" y="394450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=200+20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4664" y="190770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060848" y="190770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04664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88840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04664" y="478802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988840" y="478802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988840" y="622834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=280+20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716540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50547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229211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06732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988840" y="99468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973600" y="120286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977410" y="142247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965980" y="163491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1977410" y="77043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1965980" y="222240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969790" y="363589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1965980" y="2108870"/>
            <a:ext cx="1065262" cy="1080120"/>
            <a:chOff x="1965980" y="672138"/>
            <a:chExt cx="1065262" cy="1080120"/>
          </a:xfrm>
        </p:grpSpPr>
        <p:cxnSp>
          <p:nvCxnSpPr>
            <p:cNvPr id="47" name="Straight Connector 46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1962170" y="3522742"/>
            <a:ext cx="1065262" cy="1080120"/>
            <a:chOff x="1965980" y="672138"/>
            <a:chExt cx="1065262" cy="1080120"/>
          </a:xfrm>
        </p:grpSpPr>
        <p:cxnSp>
          <p:nvCxnSpPr>
            <p:cNvPr id="56" name="Straight Connector 55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962170" y="4992618"/>
            <a:ext cx="1065262" cy="1080120"/>
            <a:chOff x="1965980" y="672138"/>
            <a:chExt cx="1065262" cy="1080120"/>
          </a:xfrm>
        </p:grpSpPr>
        <p:cxnSp>
          <p:nvCxnSpPr>
            <p:cNvPr id="66" name="Straight Connector 65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1965980" y="6428968"/>
            <a:ext cx="1065262" cy="1080120"/>
            <a:chOff x="1965980" y="672138"/>
            <a:chExt cx="1065262" cy="1080120"/>
          </a:xfrm>
        </p:grpSpPr>
        <p:cxnSp>
          <p:nvCxnSpPr>
            <p:cNvPr id="75" name="Straight Connector 74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4" name="Straight Connector 113"/>
          <p:cNvCxnSpPr/>
          <p:nvPr/>
        </p:nvCxnSpPr>
        <p:spPr>
          <a:xfrm>
            <a:off x="1973600" y="510234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977410" y="654593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16632" y="7524328"/>
            <a:ext cx="1920397" cy="1512168"/>
            <a:chOff x="3740851" y="7596336"/>
            <a:chExt cx="1920397" cy="1512168"/>
          </a:xfrm>
        </p:grpSpPr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0851" y="766850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4149080" y="7596336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=300+20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4077072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6" name="Straight Connector 115"/>
            <p:cNvCxnSpPr/>
            <p:nvPr/>
          </p:nvCxnSpPr>
          <p:spPr>
            <a:xfrm>
              <a:off x="4080882" y="7981900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1652619" y="7524488"/>
            <a:ext cx="1920397" cy="1584016"/>
            <a:chOff x="2084667" y="7524328"/>
            <a:chExt cx="1920397" cy="1584016"/>
          </a:xfrm>
        </p:grpSpPr>
        <p:pic>
          <p:nvPicPr>
            <p:cNvPr id="1036" name="Picture 12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4667" y="766834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2420888" y="7524328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=320+20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2417078" y="7869128"/>
              <a:ext cx="1065262" cy="1080120"/>
              <a:chOff x="328846" y="7869128"/>
              <a:chExt cx="1065262" cy="108012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328846" y="7869128"/>
                <a:ext cx="1065262" cy="1080120"/>
                <a:chOff x="1965980" y="672138"/>
                <a:chExt cx="1065262" cy="1080120"/>
              </a:xfrm>
            </p:grpSpPr>
            <p:cxnSp>
              <p:nvCxnSpPr>
                <p:cNvPr id="93" name="Straight Connector 92"/>
                <p:cNvCxnSpPr/>
                <p:nvPr/>
              </p:nvCxnSpPr>
              <p:spPr>
                <a:xfrm flipV="1">
                  <a:off x="2716540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 flipV="1">
                  <a:off x="250547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 flipV="1">
                  <a:off x="229211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 flipV="1">
                  <a:off x="206732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1988840" y="994682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1973600" y="1202864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>
                  <a:off x="1977410" y="1422476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965980" y="1634912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7" name="Straight Connector 116"/>
              <p:cNvCxnSpPr/>
              <p:nvPr/>
            </p:nvCxnSpPr>
            <p:spPr>
              <a:xfrm>
                <a:off x="340276" y="79826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/>
          <p:cNvGrpSpPr/>
          <p:nvPr/>
        </p:nvGrpSpPr>
        <p:grpSpPr>
          <a:xfrm>
            <a:off x="3212976" y="7524488"/>
            <a:ext cx="1920397" cy="1584016"/>
            <a:chOff x="44624" y="7524328"/>
            <a:chExt cx="1920397" cy="1584016"/>
          </a:xfrm>
        </p:grpSpPr>
        <p:pic>
          <p:nvPicPr>
            <p:cNvPr id="1037" name="Picture 13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24" y="766834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Rectangle 26"/>
            <p:cNvSpPr/>
            <p:nvPr/>
          </p:nvSpPr>
          <p:spPr>
            <a:xfrm>
              <a:off x="332656" y="7524328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=340+20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77994" y="7872938"/>
              <a:ext cx="1065262" cy="1080120"/>
              <a:chOff x="1965980" y="672138"/>
              <a:chExt cx="1065262" cy="1080120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8" name="Straight Connector 117"/>
            <p:cNvCxnSpPr/>
            <p:nvPr/>
          </p:nvCxnSpPr>
          <p:spPr>
            <a:xfrm>
              <a:off x="404664" y="7983428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/>
          <p:cNvGrpSpPr/>
          <p:nvPr/>
        </p:nvGrpSpPr>
        <p:grpSpPr>
          <a:xfrm>
            <a:off x="336466" y="4988808"/>
            <a:ext cx="1065262" cy="1080120"/>
            <a:chOff x="328846" y="7869128"/>
            <a:chExt cx="1065262" cy="1080120"/>
          </a:xfrm>
        </p:grpSpPr>
        <p:grpSp>
          <p:nvGrpSpPr>
            <p:cNvPr id="121" name="Group 120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23" name="Straight Connector 122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2" name="Straight Connector 121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/>
          <p:cNvGrpSpPr/>
          <p:nvPr/>
        </p:nvGrpSpPr>
        <p:grpSpPr>
          <a:xfrm>
            <a:off x="344086" y="2108488"/>
            <a:ext cx="1065262" cy="1080120"/>
            <a:chOff x="328846" y="7869128"/>
            <a:chExt cx="1065262" cy="1080120"/>
          </a:xfrm>
        </p:grpSpPr>
        <p:grpSp>
          <p:nvGrpSpPr>
            <p:cNvPr id="132" name="Group 131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34" name="Straight Connector 133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Straight Connector 132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/>
          <p:cNvGrpSpPr/>
          <p:nvPr/>
        </p:nvGrpSpPr>
        <p:grpSpPr>
          <a:xfrm>
            <a:off x="344086" y="3548648"/>
            <a:ext cx="1065262" cy="1080120"/>
            <a:chOff x="328846" y="7869128"/>
            <a:chExt cx="1065262" cy="1080120"/>
          </a:xfrm>
        </p:grpSpPr>
        <p:grpSp>
          <p:nvGrpSpPr>
            <p:cNvPr id="145" name="Group 144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47" name="Straight Connector 146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6" name="Straight Connector 145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/>
          <p:cNvGrpSpPr/>
          <p:nvPr/>
        </p:nvGrpSpPr>
        <p:grpSpPr>
          <a:xfrm>
            <a:off x="332656" y="672138"/>
            <a:ext cx="1065262" cy="1080120"/>
            <a:chOff x="328846" y="7869128"/>
            <a:chExt cx="1065262" cy="1080120"/>
          </a:xfrm>
        </p:grpSpPr>
        <p:grpSp>
          <p:nvGrpSpPr>
            <p:cNvPr id="167" name="Group 166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69" name="Straight Connector 168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8" name="Straight Connector 167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192893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2" name="Rectangle 181"/>
          <p:cNvSpPr/>
          <p:nvPr/>
        </p:nvSpPr>
        <p:spPr>
          <a:xfrm>
            <a:off x="3717032" y="1619672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3645024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478802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6" name="Rectangle 185"/>
          <p:cNvSpPr/>
          <p:nvPr/>
        </p:nvSpPr>
        <p:spPr>
          <a:xfrm>
            <a:off x="3717032" y="4716016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619226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8" name="Rectangle 187"/>
          <p:cNvSpPr/>
          <p:nvPr/>
        </p:nvSpPr>
        <p:spPr>
          <a:xfrm>
            <a:off x="3717032" y="6156176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=280+20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4354781" y="1547664"/>
            <a:ext cx="0" cy="59614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619226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4" name="Straight Connector 193"/>
          <p:cNvCxnSpPr/>
          <p:nvPr/>
        </p:nvCxnSpPr>
        <p:spPr>
          <a:xfrm>
            <a:off x="6021288" y="6372200"/>
            <a:ext cx="0" cy="109536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3789040" y="6751512"/>
            <a:ext cx="238464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>
            <a:off x="3765416" y="7232486"/>
            <a:ext cx="238464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979" y="4675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979" y="190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4650513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3" name="Rectangle 192"/>
          <p:cNvSpPr/>
          <p:nvPr/>
        </p:nvSpPr>
        <p:spPr>
          <a:xfrm>
            <a:off x="5316161" y="6093415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=360+20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176" y="7668344"/>
            <a:ext cx="1837358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17291" y="7818952"/>
            <a:ext cx="9797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rgbClr val="FF0000"/>
                </a:solidFill>
              </a:rPr>
              <a:t>Removed</a:t>
            </a:r>
            <a:r>
              <a:rPr lang="en-GB" sz="700" dirty="0" smtClean="0"/>
              <a:t> </a:t>
            </a:r>
            <a:r>
              <a:rPr lang="en-GB" sz="700" dirty="0" smtClean="0">
                <a:solidFill>
                  <a:srgbClr val="FF0000"/>
                </a:solidFill>
              </a:rPr>
              <a:t>background</a:t>
            </a:r>
            <a:endParaRPr lang="en-GB" sz="7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0022" y="14539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=401</a:t>
            </a:r>
            <a:endParaRPr lang="en-GB" dirty="0"/>
          </a:p>
        </p:txBody>
      </p:sp>
      <p:sp>
        <p:nvSpPr>
          <p:cNvPr id="177" name="TextBox 176"/>
          <p:cNvSpPr txBox="1"/>
          <p:nvPr/>
        </p:nvSpPr>
        <p:spPr>
          <a:xfrm>
            <a:off x="2003521" y="16913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178" name="TextBox 177"/>
          <p:cNvSpPr txBox="1"/>
          <p:nvPr/>
        </p:nvSpPr>
        <p:spPr>
          <a:xfrm>
            <a:off x="3836887" y="110632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179" name="TextBox 178"/>
          <p:cNvSpPr txBox="1"/>
          <p:nvPr/>
        </p:nvSpPr>
        <p:spPr>
          <a:xfrm>
            <a:off x="524519" y="708298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6277578" y="3220157"/>
            <a:ext cx="643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latin typeface="Symbol" panose="05050102010706020507" pitchFamily="18" charset="2"/>
              </a:rPr>
              <a:t>P</a:t>
            </a:r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-no</a:t>
            </a:r>
          </a:p>
          <a:p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spur</a:t>
            </a:r>
            <a:endParaRPr lang="en-GB" sz="1400" dirty="0">
              <a:latin typeface="Symbol" panose="05050102010706020507" pitchFamily="18" charset="2"/>
            </a:endParaRPr>
          </a:p>
        </p:txBody>
      </p:sp>
      <p:cxnSp>
        <p:nvCxnSpPr>
          <p:cNvPr id="10" name="Straight Arrow Connector 9"/>
          <p:cNvCxnSpPr>
            <a:stCxn id="8" idx="2"/>
          </p:cNvCxnSpPr>
          <p:nvPr/>
        </p:nvCxnSpPr>
        <p:spPr>
          <a:xfrm flipH="1">
            <a:off x="5931862" y="3743377"/>
            <a:ext cx="667279" cy="1278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544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Symmetrized cuts: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9" y="1763688"/>
            <a:ext cx="4024927" cy="3016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5724128"/>
            <a:ext cx="3325606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3077" y="5220072"/>
            <a:ext cx="232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 400; 111 (u=[1,-1,1])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5724128"/>
            <a:ext cx="3325607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4985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119776</TotalTime>
  <Words>1669</Words>
  <Application>Microsoft Office PowerPoint</Application>
  <PresentationFormat>On-screen Show (4:3)</PresentationFormat>
  <Paragraphs>177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Spin wave excitations in Fe on the basis of band theory</vt:lpstr>
      <vt:lpstr>PowerPoint Presentation</vt:lpstr>
      <vt:lpstr>Looking for gap in 75-? mEv energy range</vt:lpstr>
      <vt:lpstr>PowerPoint Presentation</vt:lpstr>
      <vt:lpstr>PowerPoint Presentation</vt:lpstr>
      <vt:lpstr>PowerPoint Presentation</vt:lpstr>
      <vt:lpstr>Searching for sw “Roof” at point “N” (1/2,1/2,0) at 250 mEV</vt:lpstr>
      <vt:lpstr>Catching N point (½, ½,0)</vt:lpstr>
      <vt:lpstr>Symmetrized cuts:</vt:lpstr>
      <vt:lpstr>PowerPoint Presentation</vt:lpstr>
      <vt:lpstr>PowerPoint Presentation</vt:lpstr>
      <vt:lpstr>Tobyfitting, parab model:</vt:lpstr>
      <vt:lpstr>PowerPoint Presentation</vt:lpstr>
      <vt:lpstr>PowerPoint Presentation</vt:lpstr>
      <vt:lpstr>PowerPoint Presentation</vt:lpstr>
      <vt:lpstr>Heisenberg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for Ei=200;</vt:lpstr>
      <vt:lpstr>All &lt;100&gt;</vt:lpstr>
      <vt:lpstr>PowerPoint Presentation</vt:lpstr>
      <vt:lpstr>PowerPoint Presentation</vt:lpstr>
      <vt:lpstr>PowerPoint Presentation</vt:lpstr>
      <vt:lpstr>PowerPoint Presentation</vt:lpstr>
      <vt:lpstr>Energy dependent misalignment?</vt:lpstr>
      <vt:lpstr>Realigned Fe401:</vt:lpstr>
      <vt:lpstr>Realigned Fe200: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Buts, Alex (STFC,RAL,ISIS)</dc:creator>
  <cp:lastModifiedBy>Buts, Alex (STFC,RAL,ISIS)</cp:lastModifiedBy>
  <cp:revision>205</cp:revision>
  <dcterms:created xsi:type="dcterms:W3CDTF">2014-12-23T10:30:38Z</dcterms:created>
  <dcterms:modified xsi:type="dcterms:W3CDTF">2017-06-14T09:36:21Z</dcterms:modified>
</cp:coreProperties>
</file>